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jpeg" ContentType="image/jpe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A0CAC105-34AD-4854-97BE-016E2195F234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1720" cy="3595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3884760" y="8685360"/>
            <a:ext cx="2967120" cy="45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4A1BD7FF-70AA-4DF4-8731-AE91403B0BE9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 Standaard"/>
                <a:ea typeface="+mn-ea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" name="" descr=""/>
          <p:cNvPicPr/>
          <p:nvPr/>
        </p:nvPicPr>
        <p:blipFill>
          <a:blip r:embed="rId2"/>
          <a:stretch/>
        </p:blipFill>
        <p:spPr>
          <a:xfrm>
            <a:off x="3601800" y="1604520"/>
            <a:ext cx="4987080" cy="3977280"/>
          </a:xfrm>
          <a:prstGeom prst="rect">
            <a:avLst/>
          </a:prstGeom>
          <a:ln>
            <a:noFill/>
          </a:ln>
        </p:spPr>
      </p:pic>
      <p:pic>
        <p:nvPicPr>
          <p:cNvPr id="39" name="" descr=""/>
          <p:cNvPicPr/>
          <p:nvPr/>
        </p:nvPicPr>
        <p:blipFill>
          <a:blip r:embed="rId3"/>
          <a:stretch/>
        </p:blipFill>
        <p:spPr>
          <a:xfrm>
            <a:off x="3601800" y="1604520"/>
            <a:ext cx="498708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3601800" y="1604520"/>
            <a:ext cx="4987080" cy="397728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tretch/>
        </p:blipFill>
        <p:spPr>
          <a:xfrm>
            <a:off x="3601800" y="1604520"/>
            <a:ext cx="498708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2"/>
          <a:stretch/>
        </p:blipFill>
        <p:spPr>
          <a:xfrm>
            <a:off x="3601800" y="1604520"/>
            <a:ext cx="4987080" cy="3977280"/>
          </a:xfrm>
          <a:prstGeom prst="rect">
            <a:avLst/>
          </a:prstGeom>
          <a:ln>
            <a:noFill/>
          </a:ln>
        </p:spPr>
      </p:pic>
      <p:pic>
        <p:nvPicPr>
          <p:cNvPr id="116" name="" descr=""/>
          <p:cNvPicPr/>
          <p:nvPr/>
        </p:nvPicPr>
        <p:blipFill>
          <a:blip r:embed="rId3"/>
          <a:stretch/>
        </p:blipFill>
        <p:spPr>
          <a:xfrm>
            <a:off x="3601800" y="1604520"/>
            <a:ext cx="498708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4" descr=""/>
          <p:cNvPicPr/>
          <p:nvPr/>
        </p:nvPicPr>
        <p:blipFill>
          <a:blip r:embed="rId2"/>
          <a:stretch/>
        </p:blipFill>
        <p:spPr>
          <a:xfrm>
            <a:off x="9586440" y="6059160"/>
            <a:ext cx="2458440" cy="715320"/>
          </a:xfrm>
          <a:prstGeom prst="rect">
            <a:avLst/>
          </a:prstGeom>
          <a:ln>
            <a:noFill/>
          </a:ln>
        </p:spPr>
      </p:pic>
      <p:pic>
        <p:nvPicPr>
          <p:cNvPr id="1" name="Picture 4" descr=""/>
          <p:cNvPicPr/>
          <p:nvPr/>
        </p:nvPicPr>
        <p:blipFill>
          <a:blip r:embed="rId3"/>
          <a:stretch/>
        </p:blipFill>
        <p:spPr>
          <a:xfrm>
            <a:off x="0" y="0"/>
            <a:ext cx="12187440" cy="598968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9000" y="922680"/>
            <a:ext cx="12178440" cy="118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Arial"/>
              </a:rPr>
              <a:t>The European Commission’s science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Arial"/>
              </a:rPr>
              <a:t>and knowledge service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CustomShape 2"/>
          <p:cNvSpPr/>
          <p:nvPr/>
        </p:nvSpPr>
        <p:spPr>
          <a:xfrm>
            <a:off x="3779280" y="2581200"/>
            <a:ext cx="4637520" cy="57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Arial"/>
              </a:rPr>
              <a:t>Joint Research Centre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4" descr=""/>
          <p:cNvPicPr/>
          <p:nvPr/>
        </p:nvPicPr>
        <p:blipFill>
          <a:blip r:embed="rId2"/>
          <a:stretch/>
        </p:blipFill>
        <p:spPr>
          <a:xfrm>
            <a:off x="9586440" y="6059160"/>
            <a:ext cx="2458440" cy="715320"/>
          </a:xfrm>
          <a:prstGeom prst="rect">
            <a:avLst/>
          </a:prstGeom>
          <a:ln>
            <a:noFill/>
          </a:ln>
        </p:spPr>
      </p:pic>
      <p:sp>
        <p:nvSpPr>
          <p:cNvPr id="41" name="CustomShape 1"/>
          <p:cNvSpPr/>
          <p:nvPr/>
        </p:nvSpPr>
        <p:spPr>
          <a:xfrm>
            <a:off x="0" y="1566720"/>
            <a:ext cx="12187440" cy="4425480"/>
          </a:xfrm>
          <a:prstGeom prst="rect">
            <a:avLst/>
          </a:prstGeom>
          <a:solidFill>
            <a:srgbClr val="c1e3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0" y="0"/>
            <a:ext cx="12187440" cy="1434240"/>
          </a:xfrm>
          <a:prstGeom prst="rect">
            <a:avLst/>
          </a:prstGeom>
          <a:solidFill>
            <a:srgbClr val="093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4" descr=""/>
          <p:cNvPicPr/>
          <p:nvPr/>
        </p:nvPicPr>
        <p:blipFill>
          <a:blip r:embed="rId2"/>
          <a:stretch/>
        </p:blipFill>
        <p:spPr>
          <a:xfrm>
            <a:off x="9586440" y="6059160"/>
            <a:ext cx="2458440" cy="715320"/>
          </a:xfrm>
          <a:prstGeom prst="rect">
            <a:avLst/>
          </a:prstGeom>
          <a:ln>
            <a:noFill/>
          </a:ln>
        </p:spPr>
      </p:pic>
      <p:sp>
        <p:nvSpPr>
          <p:cNvPr id="80" name="CustomShape 1"/>
          <p:cNvSpPr/>
          <p:nvPr/>
        </p:nvSpPr>
        <p:spPr>
          <a:xfrm>
            <a:off x="0" y="0"/>
            <a:ext cx="12187440" cy="1434240"/>
          </a:xfrm>
          <a:prstGeom prst="rect">
            <a:avLst/>
          </a:prstGeom>
          <a:solidFill>
            <a:srgbClr val="093b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://cran.r-project.org/doc/manuals/R-data.html" TargetMode="External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://flr-project.org/R/instFLR.R" TargetMode="External"/><Relationship Id="rId2" Type="http://schemas.openxmlformats.org/officeDocument/2006/relationships/hyperlink" Target="http://flr-project.org/R" TargetMode="External"/><Relationship Id="rId3" Type="http://schemas.openxmlformats.org/officeDocument/2006/relationships/image" Target="../media/image13.png"/><Relationship Id="rId4" Type="http://schemas.openxmlformats.org/officeDocument/2006/relationships/hyperlink" Target="http://flr-project.org/" TargetMode="External"/><Relationship Id="rId5" Type="http://schemas.openxmlformats.org/officeDocument/2006/relationships/hyperlink" Target="http://github.com/flr/" TargetMode="External"/><Relationship Id="rId6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stat.ethz.ch/R-manual/R-patched/library/methods/html/Introduction.html" TargetMode="External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737360" y="6035040"/>
            <a:ext cx="658332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	</a:t>
            </a:r>
            <a:r>
              <a:rPr b="1" lang="en-US" sz="22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	</a:t>
            </a:r>
            <a:r>
              <a:rPr b="1" lang="en-US" sz="22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	</a:t>
            </a:r>
            <a:r>
              <a:rPr b="1" lang="en-US" sz="22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The FLR platform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2782080" y="6533640"/>
            <a:ext cx="3709800" cy="23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Summer School 2019 – Capo Granitola 15-19 July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939960" y="189720"/>
            <a:ext cx="10891800" cy="116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FLR: FLQuant Methods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78120" y="1554480"/>
            <a:ext cx="10891800" cy="429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3920">
              <a:lnSpc>
                <a:spcPct val="100000"/>
              </a:lnSpc>
              <a:buClr>
                <a:srgbClr val="093b37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0" name="" descr=""/>
          <p:cNvPicPr/>
          <p:nvPr/>
        </p:nvPicPr>
        <p:blipFill>
          <a:blip r:embed="rId1"/>
          <a:stretch/>
        </p:blipFill>
        <p:spPr>
          <a:xfrm>
            <a:off x="3446280" y="861840"/>
            <a:ext cx="5423040" cy="5995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939960" y="189720"/>
            <a:ext cx="10891800" cy="116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FLR: Loading data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CustomShape 2"/>
          <p:cNvSpPr/>
          <p:nvPr/>
        </p:nvSpPr>
        <p:spPr>
          <a:xfrm>
            <a:off x="78120" y="1554480"/>
            <a:ext cx="10891800" cy="429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3920">
              <a:lnSpc>
                <a:spcPct val="100000"/>
              </a:lnSpc>
              <a:buClr>
                <a:srgbClr val="093b37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3" name="" descr=""/>
          <p:cNvPicPr/>
          <p:nvPr/>
        </p:nvPicPr>
        <p:blipFill>
          <a:blip r:embed="rId1"/>
          <a:srcRect l="15572" t="11999" r="7504" b="10664"/>
          <a:stretch/>
        </p:blipFill>
        <p:spPr>
          <a:xfrm>
            <a:off x="2377440" y="822960"/>
            <a:ext cx="8320680" cy="5303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939960" y="189720"/>
            <a:ext cx="10891800" cy="116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FLR: Loading data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78120" y="1554480"/>
            <a:ext cx="10891800" cy="429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3920">
              <a:lnSpc>
                <a:spcPct val="100000"/>
              </a:lnSpc>
              <a:buClr>
                <a:srgbClr val="093b37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TextShape 3"/>
          <p:cNvSpPr txBox="1"/>
          <p:nvPr/>
        </p:nvSpPr>
        <p:spPr>
          <a:xfrm>
            <a:off x="0" y="1556280"/>
            <a:ext cx="12161520" cy="4387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1" lang="en-US" sz="2400" spc="-1" strike="noStrike">
                <a:solidFill>
                  <a:srgbClr val="6666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Dedicated FLR import functions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Data needs to be in specific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ctr">
              <a:buClr>
                <a:srgbClr val="000000"/>
              </a:buClr>
              <a:buSzPct val="45000"/>
              <a:buFont typeface="Wingdings" charset="2"/>
              <a:buChar char=""/>
            </a:pPr>
            <a:r>
              <a:rPr b="0" i="1" lang="en-US" sz="1800" spc="-1" strike="noStrike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readVPAFile()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ctr">
              <a:buClr>
                <a:srgbClr val="000000"/>
              </a:buClr>
              <a:buSzPct val="45000"/>
              <a:buFont typeface="Wingdings" charset="2"/>
              <a:buChar char=""/>
            </a:pPr>
            <a:r>
              <a:rPr b="0" i="1" lang="en-US" sz="1800" spc="-1" strike="noStrike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ctr">
              <a:buClr>
                <a:srgbClr val="000000"/>
              </a:buClr>
              <a:buSzPct val="45000"/>
              <a:buFont typeface="Wingdings" charset="2"/>
              <a:buChar char=""/>
            </a:pPr>
            <a:r>
              <a:rPr b="0" i="1" lang="en-US" sz="1800" spc="-1" strike="noStrike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readFLStock()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ctr">
              <a:buClr>
                <a:srgbClr val="000000"/>
              </a:buClr>
              <a:buSzPct val="45000"/>
              <a:buFont typeface="Wingdings" charset="2"/>
              <a:buChar char=""/>
            </a:pPr>
            <a:r>
              <a:rPr b="0" i="1" lang="en-US" sz="1800" spc="-1" strike="noStrike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ctr">
              <a:buClr>
                <a:srgbClr val="000000"/>
              </a:buClr>
              <a:buSzPct val="45000"/>
              <a:buFont typeface="Wingdings" charset="2"/>
              <a:buChar char=""/>
            </a:pPr>
            <a:r>
              <a:rPr b="0" i="1" lang="en-US" sz="1800" spc="-1" strike="noStrike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readFLIndex()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ctr">
              <a:buClr>
                <a:srgbClr val="000000"/>
              </a:buClr>
              <a:buSzPct val="45000"/>
              <a:buFont typeface="Wingdings" charset="2"/>
              <a:buChar char=""/>
            </a:pPr>
            <a:r>
              <a:rPr b="0" i="1" lang="en-US" sz="1800" spc="-1" strike="noStrike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ctr">
              <a:buClr>
                <a:srgbClr val="000000"/>
              </a:buClr>
              <a:buSzPct val="45000"/>
              <a:buFont typeface="Wingdings" charset="2"/>
              <a:buChar char=""/>
            </a:pPr>
            <a:r>
              <a:rPr b="0" i="1" lang="en-US" sz="1800" spc="-1" strike="noStrike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readFLIndices()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ctr">
              <a:buClr>
                <a:srgbClr val="000000"/>
              </a:buClr>
              <a:buSzPct val="45000"/>
              <a:buFont typeface="Wingdings" charset="2"/>
              <a:buChar char="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extShape 1"/>
          <p:cNvSpPr txBox="1"/>
          <p:nvPr/>
        </p:nvSpPr>
        <p:spPr>
          <a:xfrm>
            <a:off x="548640" y="358920"/>
            <a:ext cx="6226560" cy="646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FLR: Loading data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TextShape 2"/>
          <p:cNvSpPr txBox="1"/>
          <p:nvPr/>
        </p:nvSpPr>
        <p:spPr>
          <a:xfrm>
            <a:off x="3017520" y="1432080"/>
            <a:ext cx="7406640" cy="4511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1" lang="en-US" sz="2400" spc="-1" strike="noStrike">
                <a:solidFill>
                  <a:srgbClr val="6666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Standard R import functions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b="0" i="1" lang="en-US" sz="1800" spc="-1" strike="noStrike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http://cran.r-project.org/doc/manuals/R-data.html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ctr">
              <a:buClr>
                <a:srgbClr val="000000"/>
              </a:buClr>
              <a:buSzPct val="45000"/>
              <a:buFont typeface="Wingdings" charset="2"/>
              <a:buChar char="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TextShape 3"/>
          <p:cNvSpPr txBox="1"/>
          <p:nvPr/>
        </p:nvSpPr>
        <p:spPr>
          <a:xfrm>
            <a:off x="3566160" y="3017520"/>
            <a:ext cx="7132320" cy="23940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Enter by hand into 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CSV files: </a:t>
            </a:r>
            <a:r>
              <a:rPr b="0" i="1" lang="en-US" sz="18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read.table(), read.csv(), fread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with data,table, etc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Text files: </a:t>
            </a:r>
            <a:r>
              <a:rPr b="0" i="1" lang="en-US" sz="18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scan()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Database: RODBC package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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Direct link to spreadsheets: excel.link, RexcelInstaller packages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939960" y="189720"/>
            <a:ext cx="10891800" cy="116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FLR: Go for FLCore &amp; friends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2"/>
          <p:cNvSpPr/>
          <p:nvPr/>
        </p:nvSpPr>
        <p:spPr>
          <a:xfrm>
            <a:off x="78120" y="1554480"/>
            <a:ext cx="10891800" cy="429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3920">
              <a:lnSpc>
                <a:spcPct val="100000"/>
              </a:lnSpc>
              <a:buClr>
                <a:srgbClr val="093b37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CustomShape 3"/>
          <p:cNvSpPr/>
          <p:nvPr/>
        </p:nvSpPr>
        <p:spPr>
          <a:xfrm>
            <a:off x="0" y="1463040"/>
            <a:ext cx="12191760" cy="5028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4"/>
          <p:cNvSpPr/>
          <p:nvPr/>
        </p:nvSpPr>
        <p:spPr>
          <a:xfrm>
            <a:off x="4114800" y="1554480"/>
            <a:ext cx="7863480" cy="489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Installing FLR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 install the latest released versions of the FLR packages, and all their dependencies, start R and enter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source("</a:t>
            </a:r>
            <a:r>
              <a:rPr b="0" lang="en-US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http://flr-project.org/R/instFLR.R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or select your choice of packages from the FLR repository by calling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install.packages(repos="</a:t>
            </a:r>
            <a:r>
              <a:rPr b="0" lang="en-US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2"/>
              </a:rPr>
              <a:t>http://flr-project.org/R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good starting point to explore FLR is A quick introduction to FLR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3"/>
          <a:srcRect l="0" t="10934" r="745" b="19816"/>
          <a:stretch/>
        </p:blipFill>
        <p:spPr>
          <a:xfrm>
            <a:off x="55800" y="1554840"/>
            <a:ext cx="4022640" cy="1736640"/>
          </a:xfrm>
          <a:prstGeom prst="rect">
            <a:avLst/>
          </a:prstGeom>
          <a:ln>
            <a:noFill/>
          </a:ln>
        </p:spPr>
      </p:pic>
      <p:sp>
        <p:nvSpPr>
          <p:cNvPr id="195" name="CustomShape 5"/>
          <p:cNvSpPr/>
          <p:nvPr/>
        </p:nvSpPr>
        <p:spPr>
          <a:xfrm>
            <a:off x="78120" y="3348000"/>
            <a:ext cx="397188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FLR Project @ </a:t>
            </a:r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4"/>
              </a:rPr>
              <a:t>http://flr-project.org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Source code @ </a:t>
            </a:r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5"/>
              </a:rPr>
              <a:t>http://github.com/flr/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939960" y="445680"/>
            <a:ext cx="10891800" cy="98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274320" y="1576800"/>
            <a:ext cx="10891800" cy="436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The Fisheries Library in R (FLR) is a collection of tools for quantitative fisheries science, developed in the R language, that facilitates the application of a wide range of quantitative analysis as well as the construction of bio-economic simulation models of fisheries systems.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OPEN SOURCE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CustomShape 3"/>
          <p:cNvSpPr/>
          <p:nvPr/>
        </p:nvSpPr>
        <p:spPr>
          <a:xfrm>
            <a:off x="3017520" y="4846320"/>
            <a:ext cx="639720" cy="639720"/>
          </a:xfrm>
          <a:prstGeom prst="smileyFace">
            <a:avLst>
              <a:gd name="adj" fmla="val 18520"/>
            </a:avLst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939960" y="445680"/>
            <a:ext cx="10891800" cy="98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274320" y="1576800"/>
            <a:ext cx="10891800" cy="436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3465a4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Mission statement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The FLR project provides a platform for quantitative fisheries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science based on the R statistical language. The guiding principles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of FLR are: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• </a:t>
            </a:r>
            <a:r>
              <a:rPr b="1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openness</a:t>
            </a: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- through community involvement and the open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source ethos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• </a:t>
            </a:r>
            <a:r>
              <a:rPr b="1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flexibility</a:t>
            </a: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- through a design that does not constrain the user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to a given paradigm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• </a:t>
            </a:r>
            <a:r>
              <a:rPr b="1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extendibility</a:t>
            </a: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- through the provision of tools that are ready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to be personalized and adapted.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939960" y="445680"/>
            <a:ext cx="10891800" cy="98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 rot="10800000">
            <a:off x="13926600" y="7459200"/>
            <a:ext cx="920160" cy="379800"/>
          </a:xfrm>
          <a:prstGeom prst="curvedConnector3">
            <a:avLst>
              <a:gd name="adj1" fmla="val 50000"/>
            </a:avLst>
          </a:pr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dir="5400000" dist="20000" rotWithShape="0">
              <a:srgbClr val="80808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1" name="CustomShape 3"/>
          <p:cNvSpPr/>
          <p:nvPr/>
        </p:nvSpPr>
        <p:spPr>
          <a:xfrm flipV="1" rot="10800000">
            <a:off x="47616480" y="11447640"/>
            <a:ext cx="3300840" cy="567000"/>
          </a:xfrm>
          <a:prstGeom prst="curvedConnector3">
            <a:avLst>
              <a:gd name="adj1" fmla="val 50000"/>
            </a:avLst>
          </a:prstGeom>
          <a:noFill/>
          <a:ln w="25560">
            <a:solidFill>
              <a:schemeClr val="accent1"/>
            </a:solidFill>
            <a:round/>
            <a:tailEnd len="med" type="triangle" w="med"/>
          </a:ln>
          <a:effectLst>
            <a:outerShdw dir="5400000" dist="20000" rotWithShape="0">
              <a:srgbClr val="808080">
                <a:alpha val="38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2" name="CustomShape 4"/>
          <p:cNvSpPr/>
          <p:nvPr/>
        </p:nvSpPr>
        <p:spPr>
          <a:xfrm>
            <a:off x="0" y="1463040"/>
            <a:ext cx="12161160" cy="266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US" sz="2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With many applications including: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"/>
            </a:pPr>
            <a:r>
              <a:rPr b="0" lang="en-US" sz="2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Stock assessment (VPA, XSA, a4a, SAM)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Fit stock-recruitment relationships (FLBRP)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Model fleet dynamics (including economics)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Simulate and evaluate management procedures and HCRs (MSE)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5"/>
          <p:cNvSpPr/>
          <p:nvPr/>
        </p:nvSpPr>
        <p:spPr>
          <a:xfrm>
            <a:off x="3383280" y="4480560"/>
            <a:ext cx="2102760" cy="1188360"/>
          </a:xfrm>
          <a:custGeom>
            <a:avLst/>
            <a:gdLst/>
            <a:ahLst/>
            <a:rect l="l" t="t" r="r" b="b"/>
            <a:pathLst>
              <a:path w="841" h="854">
                <a:moveTo>
                  <a:pt x="517" y="247"/>
                </a:moveTo>
                <a:lnTo>
                  <a:pt x="517" y="415"/>
                </a:lnTo>
                <a:lnTo>
                  <a:pt x="264" y="415"/>
                </a:lnTo>
                <a:lnTo>
                  <a:pt x="264" y="0"/>
                </a:lnTo>
                <a:lnTo>
                  <a:pt x="0" y="0"/>
                </a:lnTo>
                <a:lnTo>
                  <a:pt x="0" y="680"/>
                </a:lnTo>
                <a:lnTo>
                  <a:pt x="517" y="680"/>
                </a:lnTo>
                <a:lnTo>
                  <a:pt x="517" y="854"/>
                </a:lnTo>
                <a:lnTo>
                  <a:pt x="841" y="547"/>
                </a:lnTo>
                <a:lnTo>
                  <a:pt x="517" y="247"/>
                </a:lnTo>
                <a:close/>
              </a:path>
            </a:pathLst>
          </a:cu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6"/>
          <p:cNvSpPr/>
          <p:nvPr/>
        </p:nvSpPr>
        <p:spPr>
          <a:xfrm>
            <a:off x="5760720" y="5140080"/>
            <a:ext cx="3931560" cy="40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1" lang="en-US" sz="2200" spc="-1" strike="noStrike">
                <a:solidFill>
                  <a:srgbClr val="6666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collection of R packages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7"/>
          <p:cNvSpPr/>
          <p:nvPr/>
        </p:nvSpPr>
        <p:spPr>
          <a:xfrm>
            <a:off x="8503920" y="1828800"/>
            <a:ext cx="3291480" cy="1828440"/>
          </a:xfrm>
          <a:prstGeom prst="ellipse">
            <a:avLst/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team of devoted developers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community of active users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8"/>
          <p:cNvSpPr/>
          <p:nvPr/>
        </p:nvSpPr>
        <p:spPr>
          <a:xfrm>
            <a:off x="9144000" y="3840480"/>
            <a:ext cx="639720" cy="1096920"/>
          </a:xfrm>
          <a:custGeom>
            <a:avLst/>
            <a:gdLst/>
            <a:ahLst/>
            <a:rect l="l" t="t" r="r" b="b"/>
            <a:pathLst>
              <a:path w="1780" h="3050">
                <a:moveTo>
                  <a:pt x="444" y="0"/>
                </a:moveTo>
                <a:lnTo>
                  <a:pt x="444" y="2286"/>
                </a:lnTo>
                <a:lnTo>
                  <a:pt x="0" y="2286"/>
                </a:lnTo>
                <a:lnTo>
                  <a:pt x="889" y="3049"/>
                </a:lnTo>
                <a:lnTo>
                  <a:pt x="1779" y="2286"/>
                </a:lnTo>
                <a:lnTo>
                  <a:pt x="1334" y="2286"/>
                </a:lnTo>
                <a:lnTo>
                  <a:pt x="1334" y="0"/>
                </a:lnTo>
                <a:lnTo>
                  <a:pt x="444" y="0"/>
                </a:lnTo>
              </a:path>
            </a:pathLst>
          </a:cu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939960" y="445680"/>
            <a:ext cx="10891800" cy="98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FLR: Packages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678240" y="1717200"/>
            <a:ext cx="10891800" cy="400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3"/>
          <p:cNvSpPr/>
          <p:nvPr/>
        </p:nvSpPr>
        <p:spPr>
          <a:xfrm>
            <a:off x="5120640" y="1920240"/>
            <a:ext cx="1462680" cy="456840"/>
          </a:xfrm>
          <a:prstGeom prst="ellipse">
            <a:avLst/>
          </a:prstGeom>
          <a:solidFill>
            <a:srgbClr val="ffff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FLCore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4"/>
          <p:cNvSpPr/>
          <p:nvPr/>
        </p:nvSpPr>
        <p:spPr>
          <a:xfrm>
            <a:off x="182880" y="3383280"/>
            <a:ext cx="3291480" cy="2377080"/>
          </a:xfrm>
          <a:prstGeom prst="rect">
            <a:avLst/>
          </a:prstGeom>
          <a:solidFill>
            <a:srgbClr val="cc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Stock Assessment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5"/>
          <p:cNvSpPr/>
          <p:nvPr/>
        </p:nvSpPr>
        <p:spPr>
          <a:xfrm>
            <a:off x="548640" y="3657600"/>
            <a:ext cx="1005480" cy="548280"/>
          </a:xfrm>
          <a:prstGeom prst="ellipse">
            <a:avLst/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FLAsses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6"/>
          <p:cNvSpPr/>
          <p:nvPr/>
        </p:nvSpPr>
        <p:spPr>
          <a:xfrm>
            <a:off x="549000" y="3657960"/>
            <a:ext cx="1005480" cy="548280"/>
          </a:xfrm>
          <a:prstGeom prst="ellipse">
            <a:avLst/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FLAsses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7"/>
          <p:cNvSpPr/>
          <p:nvPr/>
        </p:nvSpPr>
        <p:spPr>
          <a:xfrm>
            <a:off x="548640" y="4663440"/>
            <a:ext cx="1005480" cy="548280"/>
          </a:xfrm>
          <a:prstGeom prst="ellipse">
            <a:avLst/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FLXSA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8"/>
          <p:cNvSpPr/>
          <p:nvPr/>
        </p:nvSpPr>
        <p:spPr>
          <a:xfrm>
            <a:off x="549000" y="3657960"/>
            <a:ext cx="1005480" cy="548280"/>
          </a:xfrm>
          <a:prstGeom prst="ellipse">
            <a:avLst/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FLAsses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9"/>
          <p:cNvSpPr/>
          <p:nvPr/>
        </p:nvSpPr>
        <p:spPr>
          <a:xfrm>
            <a:off x="1920240" y="4663440"/>
            <a:ext cx="1005480" cy="548280"/>
          </a:xfrm>
          <a:prstGeom prst="ellipse">
            <a:avLst/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FLa4a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Line 10"/>
          <p:cNvSpPr/>
          <p:nvPr/>
        </p:nvSpPr>
        <p:spPr>
          <a:xfrm flipH="1">
            <a:off x="1280160" y="2194560"/>
            <a:ext cx="3840480" cy="1463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Line 11"/>
          <p:cNvSpPr/>
          <p:nvPr/>
        </p:nvSpPr>
        <p:spPr>
          <a:xfrm flipH="1">
            <a:off x="2560320" y="2377440"/>
            <a:ext cx="3108960" cy="2286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Line 12"/>
          <p:cNvSpPr/>
          <p:nvPr/>
        </p:nvSpPr>
        <p:spPr>
          <a:xfrm flipH="1">
            <a:off x="1280160" y="2194920"/>
            <a:ext cx="3840480" cy="1463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Line 13"/>
          <p:cNvSpPr/>
          <p:nvPr/>
        </p:nvSpPr>
        <p:spPr>
          <a:xfrm>
            <a:off x="1005840" y="4206240"/>
            <a:ext cx="360" cy="4572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14"/>
          <p:cNvSpPr/>
          <p:nvPr/>
        </p:nvSpPr>
        <p:spPr>
          <a:xfrm>
            <a:off x="5120640" y="3291840"/>
            <a:ext cx="2194200" cy="2430000"/>
          </a:xfrm>
          <a:prstGeom prst="rect">
            <a:avLst/>
          </a:prstGeom>
          <a:solidFill>
            <a:srgbClr val="6666f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Advice &amp; Forecast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15"/>
          <p:cNvSpPr/>
          <p:nvPr/>
        </p:nvSpPr>
        <p:spPr>
          <a:xfrm>
            <a:off x="5669280" y="3474720"/>
            <a:ext cx="1005480" cy="548280"/>
          </a:xfrm>
          <a:prstGeom prst="ellipse">
            <a:avLst/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FLash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16"/>
          <p:cNvSpPr/>
          <p:nvPr/>
        </p:nvSpPr>
        <p:spPr>
          <a:xfrm>
            <a:off x="5669280" y="4663440"/>
            <a:ext cx="1005480" cy="548280"/>
          </a:xfrm>
          <a:prstGeom prst="ellipse">
            <a:avLst/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FBRP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17"/>
          <p:cNvSpPr/>
          <p:nvPr/>
        </p:nvSpPr>
        <p:spPr>
          <a:xfrm>
            <a:off x="8869680" y="3330360"/>
            <a:ext cx="2194200" cy="1241280"/>
          </a:xfrm>
          <a:prstGeom prst="rect">
            <a:avLst/>
          </a:prstGeom>
          <a:solidFill>
            <a:srgbClr val="ff66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Plotting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18"/>
          <p:cNvSpPr/>
          <p:nvPr/>
        </p:nvSpPr>
        <p:spPr>
          <a:xfrm>
            <a:off x="9418320" y="3474720"/>
            <a:ext cx="1005480" cy="548280"/>
          </a:xfrm>
          <a:prstGeom prst="ellipse">
            <a:avLst/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ggplotFL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Line 19"/>
          <p:cNvSpPr/>
          <p:nvPr/>
        </p:nvSpPr>
        <p:spPr>
          <a:xfrm>
            <a:off x="6169320" y="4030200"/>
            <a:ext cx="360" cy="6400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Line 20"/>
          <p:cNvSpPr/>
          <p:nvPr/>
        </p:nvSpPr>
        <p:spPr>
          <a:xfrm>
            <a:off x="6181920" y="2377440"/>
            <a:ext cx="360" cy="10972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Line 21"/>
          <p:cNvSpPr/>
          <p:nvPr/>
        </p:nvSpPr>
        <p:spPr>
          <a:xfrm>
            <a:off x="6583680" y="2194560"/>
            <a:ext cx="3291840" cy="128016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939960" y="189720"/>
            <a:ext cx="10891800" cy="116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FLR: FLCore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78120" y="1554480"/>
            <a:ext cx="10891800" cy="429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3920">
              <a:lnSpc>
                <a:spcPct val="100000"/>
              </a:lnSpc>
              <a:buClr>
                <a:srgbClr val="093b37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3"/>
          <p:cNvSpPr/>
          <p:nvPr/>
        </p:nvSpPr>
        <p:spPr>
          <a:xfrm>
            <a:off x="0" y="1554480"/>
            <a:ext cx="12191760" cy="750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FLCore package defines a series of data structures that represent different elements of the fishery system.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These structures are defined using R’s Object Oriented S4 class system, while functions to operate on those classes are defined as methods.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this way function call (e.g. plot()) can be used on different classes and their behavior is consistent with the class structure and content.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Class: e.g </a:t>
            </a:r>
            <a:r>
              <a:rPr b="1" i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data.frame, vector , matrix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Method: e.g. </a:t>
            </a: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summary, plot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i="1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further information on the S4 class system, please look at: </a:t>
            </a:r>
            <a:r>
              <a:rPr b="0" i="1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https://stat.ethz.ch/R-manual/R-patched/library/methods/html/Introduction.html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939960" y="189720"/>
            <a:ext cx="10891800" cy="116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FLR: Basic and Composite and Plural Classes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78120" y="1554480"/>
            <a:ext cx="10891800" cy="429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3920">
              <a:lnSpc>
                <a:spcPct val="100000"/>
              </a:lnSpc>
              <a:buClr>
                <a:srgbClr val="093b37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3"/>
          <p:cNvSpPr/>
          <p:nvPr/>
        </p:nvSpPr>
        <p:spPr>
          <a:xfrm>
            <a:off x="0" y="1459800"/>
            <a:ext cx="12191760" cy="750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4"/>
          <p:cNvSpPr/>
          <p:nvPr/>
        </p:nvSpPr>
        <p:spPr>
          <a:xfrm>
            <a:off x="4754880" y="1737360"/>
            <a:ext cx="2834280" cy="3931560"/>
          </a:xfrm>
          <a:prstGeom prst="rect">
            <a:avLst/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FLStock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FLSR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FLIndex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FLBiol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Composite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5"/>
          <p:cNvSpPr/>
          <p:nvPr/>
        </p:nvSpPr>
        <p:spPr>
          <a:xfrm>
            <a:off x="274320" y="1737360"/>
            <a:ext cx="3291480" cy="3931560"/>
          </a:xfrm>
          <a:prstGeom prst="rect">
            <a:avLst/>
          </a:prstGeom>
          <a:solidFill>
            <a:srgbClr val="dddddd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FLArray, </a:t>
            </a: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FLQuant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&amp; FLCohort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FLPar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FLQuantPoint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FLQuantDistr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FLQuantJK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Basic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6"/>
          <p:cNvSpPr/>
          <p:nvPr/>
        </p:nvSpPr>
        <p:spPr>
          <a:xfrm>
            <a:off x="9052560" y="1737360"/>
            <a:ext cx="2834280" cy="3931560"/>
          </a:xfrm>
          <a:prstGeom prst="rect">
            <a:avLst/>
          </a:prstGeom>
          <a:solidFill>
            <a:srgbClr val="99ffcc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FLStocks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FLQuants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FLIndices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FLBiols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Plural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939960" y="189720"/>
            <a:ext cx="10891800" cy="116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FLR: FLQuant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78120" y="1554480"/>
            <a:ext cx="10891800" cy="429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3920">
              <a:lnSpc>
                <a:spcPct val="100000"/>
              </a:lnSpc>
              <a:buClr>
                <a:srgbClr val="093b37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0" y="1463040"/>
            <a:ext cx="12191760" cy="742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FLQuant class is the basic data structure for FLR, and it is in essence a 6D array on which data and outputs can be stored, structured along dimensions related to time, space, age or length, etc. FLQuant first dimension is free to have any name, </a:t>
            </a:r>
            <a:r>
              <a:rPr b="0" i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quant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by default, commonly age, while the other five have set names: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year: year of the data point.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unit: any subdivision of the data not based on space or time, for example gender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(male and female).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season: any time step shorter than year (e.g. month, quarter, week).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area: spatial subdivision of data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iter: multiple iterations of the same process (e.g. bootstrap, Bayesian, Monte Carlo, …)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6492240" y="3322080"/>
            <a:ext cx="5699520" cy="310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An object of class "FLQuant"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An object of class "FLQuant"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, , unit = unique, season = all, area = unique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  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year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age 2012    2013    2014    2015    2016    2017  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 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1 0.60352 0.97440 0.99065 1.68515 1.36443 5.05653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 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2 1.93833 2.09946 3.13919 0.84972 0.53418 0.69980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 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3 0.24826 1.51710 5.28007 0.61229 0.59522 1.19544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  </a:t>
            </a: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4 3.14748 6.16351 1.06234 0.93561 1.43151 0.81529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units:  t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939960" y="189720"/>
            <a:ext cx="10891800" cy="116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What is FLR: FLQuant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78120" y="1554480"/>
            <a:ext cx="10891800" cy="429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3920">
              <a:lnSpc>
                <a:spcPct val="100000"/>
              </a:lnSpc>
              <a:buClr>
                <a:srgbClr val="093b37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93b37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0" y="1463040"/>
            <a:ext cx="12191760" cy="5028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4"/>
          <p:cNvSpPr/>
          <p:nvPr/>
        </p:nvSpPr>
        <p:spPr>
          <a:xfrm>
            <a:off x="0" y="1555560"/>
            <a:ext cx="6126120" cy="447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2200" spc="-1" strike="noStrike">
                <a:solidFill>
                  <a:srgbClr val="ff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Class structure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200" spc="-1" strike="noStrike">
                <a:solidFill>
                  <a:srgbClr val="6666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•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6 dims: (quant), year, unit, season,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area, iter)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quant dim could be age or length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200" spc="-1" strike="noStrike">
                <a:solidFill>
                  <a:srgbClr val="6666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attributes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•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units: character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5"/>
          <p:cNvSpPr/>
          <p:nvPr/>
        </p:nvSpPr>
        <p:spPr>
          <a:xfrm>
            <a:off x="4754880" y="1601280"/>
            <a:ext cx="3017160" cy="671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&gt; array(1:144, dim=c(6,6,2,2,2))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, , 1, 1,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     </a:t>
            </a: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[,1] [,2] [,3] [,4] [,5] [,6]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[1,]    1    7   13   19   25   31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[2,]    2    8   14   20   26   32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[3,]    3    9   15   21   27   33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[4,]    4   10   16   22   28   34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[5,]    5   11   17   23   29   35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[6,]    6   12   18   24   30   36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, , 2, 1,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     </a:t>
            </a: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[,1] [,2] [,3] [,4] [,5] [,6]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[1,]   37   43   49   55   61   67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[2,]   38   44   50   56   62   68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[3,]   39   45   51   57   63   69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[4,]   40   46   52   58   64   70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[5,]   41   47   53   59   65   71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[6,]   42   48   54   60   66   72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, , 1, 2,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     </a:t>
            </a:r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[,1] [,2] [,3] [,4] [,5] [,6]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[1,]   73   79   85   91   97  103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[2,]   74   80   86   92   98  104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[3,]   75   81   87   93   99  105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[4,]   76   82   88   94  100  106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[5,]   77   83   89   95  101  107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[6,]   78   84   90   96  102  108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6"/>
          <p:cNvSpPr/>
          <p:nvPr/>
        </p:nvSpPr>
        <p:spPr>
          <a:xfrm>
            <a:off x="7498080" y="1601280"/>
            <a:ext cx="4693680" cy="3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dfa= cbind(expand.grid(d1=1:3, d2=1:3, d3=1:2, d4=1:2, d5=1:2, d6=1:2),data=1:144)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7"/>
          <p:cNvSpPr/>
          <p:nvPr/>
        </p:nvSpPr>
        <p:spPr>
          <a:xfrm>
            <a:off x="9570600" y="1831320"/>
            <a:ext cx="1767600" cy="402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&gt; head(dfa,36)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   </a:t>
            </a:r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d1 d2 d3 d4 d5 d6 data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1   1  1  1  1  1  1    1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2   2  1  1  1  1  1    2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3   3  1  1  1  1  1    3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4   1  2  1  1  1  1    4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5   2  2  1  1  1  1    5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6   3  2  1  1  1  1    6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7   1  3  1  1  1  1    7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8   2  3  1  1  1  1    8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9   3  3  1  1  1  1    9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10  1  1  2  1  1  1   10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11  2  1  2  1  1  1   11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12  3  1  2  1  1  1   12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13  1  2  2  1  1  1   13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14  2  2  2  1  1  1   14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15  3  2  2  1  1  1   15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16  1  3  2  1  1  1   16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17  2  3  2  1  1  1   17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18  3  3  2  1  1  1   18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19  1  1  1  2  1  1   19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20  2  1  1  2  1  1   20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21  3  1  1  2  1  1   21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22  1  2  1  2  1  1   22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23  2  2  1  2  1  1   23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24  3  2  1  2  1  1   24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25  1  3  1  2  1  1   25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26  2  3  1  2  1  1   26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27  3  3  1  2  1  1   27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28  1  1  2  2  1  1   28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29  2  1  2  2  1  1   29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30  3  1  2  2  1  1   30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31  1  2  2  2  1  1   31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32  2  2  2  2  1  1   32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33  3  2  2  2  1  1   33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34  1  3  2  2  1  1   34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35  2  3  2  2  1  1   35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Liberation Mono;Courier New;Nimbus Mono L;DejaVu Sans Mono;Courier"/>
              </a:rPr>
              <a:t>36  3  3  2  2  1  1   36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JRC-presentation_new-style_template.potx</Template>
  <TotalTime>1500</TotalTime>
  <Application>LibreOffice/5.1.6.2$Linux_X86_64 LibreOffice_project/10m0$Build-2</Application>
  <Words>2202</Words>
  <Paragraphs>275</Paragraphs>
  <Company>European Commission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2017-04-24T08:06:23Z</dcterms:created>
  <dc:creator>PRIMAVERA Joris (JRC-PETTEN)</dc:creator>
  <dc:description/>
  <dc:language>en-US</dc:language>
  <cp:lastModifiedBy/>
  <cp:lastPrinted>2019-02-14T13:33:21Z</cp:lastPrinted>
  <dcterms:modified xsi:type="dcterms:W3CDTF">2019-07-08T14:14:50Z</dcterms:modified>
  <cp:revision>284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European Commission</vt:lpwstr>
  </property>
  <property fmtid="{D5CDD505-2E9C-101B-9397-08002B2CF9AE}" pid="4" name="ContentTypeId">
    <vt:lpwstr>0x010100A5CA05829CC1D34E96D65C93408EDC10</vt:lpwstr>
  </property>
  <property fmtid="{D5CDD505-2E9C-101B-9397-08002B2CF9AE}" pid="5" name="HiddenSlides">
    <vt:i4>0</vt:i4>
  </property>
  <property fmtid="{D5CDD505-2E9C-101B-9397-08002B2CF9AE}" pid="6" name="HyperlinksChanged">
    <vt:bool>0</vt:bool>
  </property>
  <property fmtid="{D5CDD505-2E9C-101B-9397-08002B2CF9AE}" pid="7" name="Jive_LatestUserAccountName">
    <vt:lpwstr>zanzian</vt:lpwstr>
  </property>
  <property fmtid="{D5CDD505-2E9C-101B-9397-08002B2CF9AE}" pid="8" name="Jive_VersionGuid">
    <vt:lpwstr>d3bf7273-ddd3-4317-a9d8-c6beaa2cd562</vt:lpwstr>
  </property>
  <property fmtid="{D5CDD505-2E9C-101B-9397-08002B2CF9AE}" pid="9" name="LinksUpToDate">
    <vt:bool>0</vt:bool>
  </property>
  <property fmtid="{D5CDD505-2E9C-101B-9397-08002B2CF9AE}" pid="10" name="MMClips">
    <vt:i4>0</vt:i4>
  </property>
  <property fmtid="{D5CDD505-2E9C-101B-9397-08002B2CF9AE}" pid="11" name="Notes">
    <vt:i4>1</vt:i4>
  </property>
  <property fmtid="{D5CDD505-2E9C-101B-9397-08002B2CF9AE}" pid="12" name="Offisync_ProviderInitializationData">
    <vt:lpwstr>https://connected.cnect.cec.eu.int</vt:lpwstr>
  </property>
  <property fmtid="{D5CDD505-2E9C-101B-9397-08002B2CF9AE}" pid="13" name="Offisync_ServerID">
    <vt:lpwstr>0d3b22a6-6203-4efc-8e8e-b5279256493b</vt:lpwstr>
  </property>
  <property fmtid="{D5CDD505-2E9C-101B-9397-08002B2CF9AE}" pid="14" name="Offisync_UniqueId">
    <vt:lpwstr>127154</vt:lpwstr>
  </property>
  <property fmtid="{D5CDD505-2E9C-101B-9397-08002B2CF9AE}" pid="15" name="Offisync_UpdateToken">
    <vt:lpwstr>5</vt:lpwstr>
  </property>
  <property fmtid="{D5CDD505-2E9C-101B-9397-08002B2CF9AE}" pid="16" name="PresentationFormat">
    <vt:lpwstr>Widescreen</vt:lpwstr>
  </property>
  <property fmtid="{D5CDD505-2E9C-101B-9397-08002B2CF9AE}" pid="17" name="ScaleCrop">
    <vt:bool>0</vt:bool>
  </property>
  <property fmtid="{D5CDD505-2E9C-101B-9397-08002B2CF9AE}" pid="18" name="ShareDoc">
    <vt:bool>0</vt:bool>
  </property>
  <property fmtid="{D5CDD505-2E9C-101B-9397-08002B2CF9AE}" pid="19" name="Slides">
    <vt:i4>23</vt:i4>
  </property>
</Properties>
</file>